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60" r:id="rId3"/>
    <p:sldId id="268" r:id="rId4"/>
    <p:sldId id="276" r:id="rId5"/>
    <p:sldId id="277" r:id="rId6"/>
    <p:sldId id="281" r:id="rId7"/>
    <p:sldId id="283" r:id="rId8"/>
    <p:sldId id="278" r:id="rId9"/>
    <p:sldId id="280" r:id="rId10"/>
    <p:sldId id="279" r:id="rId1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2015-04-03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0" name="직사각형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2015-04-03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직사각형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2015-04-03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dirty="0" smtClean="0"/>
              <a:t>둘째 수준</a:t>
            </a:r>
          </a:p>
          <a:p>
            <a:pPr lvl="2" eaLnBrk="1" latinLnBrk="0" hangingPunct="1"/>
            <a:r>
              <a:rPr lang="ko-KR" altLang="en-US" dirty="0" smtClean="0"/>
              <a:t>셋째 수준</a:t>
            </a:r>
          </a:p>
          <a:p>
            <a:pPr lvl="3" eaLnBrk="1" latinLnBrk="0" hangingPunct="1"/>
            <a:r>
              <a:rPr lang="ko-KR" altLang="en-US" dirty="0" smtClean="0"/>
              <a:t>넷째 수준</a:t>
            </a:r>
          </a:p>
          <a:p>
            <a:pPr lvl="4" eaLnBrk="1" latinLnBrk="0" hangingPunct="1"/>
            <a:r>
              <a:rPr lang="ko-KR" altLang="en-US" dirty="0" smtClean="0"/>
              <a:t>다섯째 수준</a:t>
            </a:r>
            <a:endParaRPr kumimoji="0" 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2015-04-03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직사각형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2015-04-03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2015-04-03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2015-04-03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2015-04-03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2015-04-03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2015-04-03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2" name="직사각형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ko-KR" altLang="en-US" dirty="0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2015-04-03</a:t>
            </a:fld>
            <a:endParaRPr lang="ko-KR" altLang="en-US" dirty="0"/>
          </a:p>
        </p:txBody>
      </p:sp>
      <p:sp>
        <p:nvSpPr>
          <p:cNvPr id="11" name="직사각형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7" name="직사각형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CEF2018-4212-4B75-A328-D666677A978A}" type="datetimeFigureOut">
              <a:rPr lang="ko-KR" altLang="en-US" smtClean="0"/>
              <a:pPr/>
              <a:t>2015-04-03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1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1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1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1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1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1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1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1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Kerogen" TargetMode="External"/><Relationship Id="rId2" Type="http://schemas.openxmlformats.org/officeDocument/2006/relationships/hyperlink" Target="http://en.wikipedia.org/wiki/Lithosphere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en.wikipedia.org/wiki/Carbon_cycle#cite_note-GlobalCarbonCycle-2" TargetMode="External"/><Relationship Id="rId4" Type="http://schemas.openxmlformats.org/officeDocument/2006/relationships/hyperlink" Target="http://en.wikipedia.org/wiki/Peat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Ch.3 </a:t>
            </a:r>
            <a:r>
              <a:rPr lang="ko-KR" altLang="en-US" dirty="0" smtClean="0"/>
              <a:t>탄소 순환</a:t>
            </a: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215204"/>
            <a:ext cx="6319778" cy="532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1115616" y="6599997"/>
            <a:ext cx="28076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http://en.wikipedia.org/wiki/Carbon_cycle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663" y="1085850"/>
            <a:ext cx="6924675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2123728" y="59492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http://www.intechopen.com/books/soil-processes-and-current-trends-in-quality-assessment/effect-of-crop-rotation-and-nitrogen-fertilization-on-the-quality-and-quantity-of-soil-organic-matte</a:t>
            </a:r>
          </a:p>
        </p:txBody>
      </p:sp>
    </p:spTree>
    <p:extLst>
      <p:ext uri="{BB962C8B-B14F-4D97-AF65-F5344CB8AC3E}">
        <p14:creationId xmlns:p14="http://schemas.microsoft.com/office/powerpoint/2010/main" val="2941854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18872" marR="0" lvl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3049600"/>
              </p:ext>
            </p:extLst>
          </p:nvPr>
        </p:nvGraphicFramePr>
        <p:xfrm>
          <a:off x="1969887" y="564072"/>
          <a:ext cx="5770465" cy="6033280"/>
        </p:xfrm>
        <a:graphic>
          <a:graphicData uri="http://schemas.openxmlformats.org/drawingml/2006/table">
            <a:tbl>
              <a:tblPr/>
              <a:tblGrid>
                <a:gridCol w="2885232"/>
                <a:gridCol w="2885233"/>
              </a:tblGrid>
              <a:tr h="259229">
                <a:tc gridSpan="2"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Carbon pools in the major reservoirs on earth.[2]</a:t>
                      </a:r>
                    </a:p>
                  </a:txBody>
                  <a:tcPr marL="57825" marR="57825" marT="28912" marB="28912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9229">
                <a:tc>
                  <a:txBody>
                    <a:bodyPr/>
                    <a:lstStyle/>
                    <a:p>
                      <a:pPr algn="r"/>
                      <a:r>
                        <a:rPr lang="en-US" sz="1600"/>
                        <a:t>Pool</a:t>
                      </a:r>
                    </a:p>
                  </a:txBody>
                  <a:tcPr marL="57825" marR="57825" marT="28912" marB="28912"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Quantity (</a:t>
                      </a:r>
                      <a:r>
                        <a:rPr lang="en-US" sz="1600" dirty="0" err="1"/>
                        <a:t>gigatons</a:t>
                      </a:r>
                      <a:r>
                        <a:rPr lang="en-US" sz="1600" dirty="0"/>
                        <a:t>)</a:t>
                      </a:r>
                    </a:p>
                  </a:txBody>
                  <a:tcPr marL="57825" marR="57825" marT="28912" marB="2891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229">
                <a:tc>
                  <a:txBody>
                    <a:bodyPr/>
                    <a:lstStyle/>
                    <a:p>
                      <a:pPr algn="r"/>
                      <a:r>
                        <a:rPr lang="en-US" sz="1600"/>
                        <a:t>Atmosphere</a:t>
                      </a:r>
                    </a:p>
                  </a:txBody>
                  <a:tcPr marL="57825" marR="57825" marT="28912" marB="2891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720</a:t>
                      </a:r>
                    </a:p>
                  </a:txBody>
                  <a:tcPr marL="57825" marR="57825" marT="28912" marB="2891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229"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Oceans (total)</a:t>
                      </a:r>
                    </a:p>
                  </a:txBody>
                  <a:tcPr marL="57825" marR="57825" marT="28912" marB="2891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38,400</a:t>
                      </a:r>
                    </a:p>
                  </a:txBody>
                  <a:tcPr marL="57825" marR="57825" marT="28912" marB="2891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229">
                <a:tc>
                  <a:txBody>
                    <a:bodyPr/>
                    <a:lstStyle/>
                    <a:p>
                      <a:pPr algn="r"/>
                      <a:r>
                        <a:rPr lang="en-US" sz="1600">
                          <a:effectLst/>
                        </a:rPr>
                        <a:t>Total inorganic</a:t>
                      </a:r>
                    </a:p>
                  </a:txBody>
                  <a:tcPr marL="57825" marR="57825" marT="28912" marB="2891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i="1" dirty="0"/>
                        <a:t>37,400</a:t>
                      </a:r>
                      <a:endParaRPr lang="en-US" sz="1600" dirty="0"/>
                    </a:p>
                  </a:txBody>
                  <a:tcPr marL="57825" marR="57825" marT="28912" marB="2891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229">
                <a:tc>
                  <a:txBody>
                    <a:bodyPr/>
                    <a:lstStyle/>
                    <a:p>
                      <a:pPr algn="r"/>
                      <a:r>
                        <a:rPr lang="en-US" sz="1600">
                          <a:effectLst/>
                        </a:rPr>
                        <a:t>Total organic</a:t>
                      </a:r>
                    </a:p>
                  </a:txBody>
                  <a:tcPr marL="57825" marR="57825" marT="28912" marB="2891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1,000</a:t>
                      </a:r>
                    </a:p>
                  </a:txBody>
                  <a:tcPr marL="57825" marR="57825" marT="28912" marB="2891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229">
                <a:tc>
                  <a:txBody>
                    <a:bodyPr/>
                    <a:lstStyle/>
                    <a:p>
                      <a:pPr algn="r"/>
                      <a:r>
                        <a:rPr lang="en-US" sz="1600">
                          <a:effectLst/>
                        </a:rPr>
                        <a:t>Surface layer</a:t>
                      </a:r>
                    </a:p>
                  </a:txBody>
                  <a:tcPr marL="57825" marR="57825" marT="28912" marB="2891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670</a:t>
                      </a:r>
                    </a:p>
                  </a:txBody>
                  <a:tcPr marL="57825" marR="57825" marT="28912" marB="2891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229">
                <a:tc>
                  <a:txBody>
                    <a:bodyPr/>
                    <a:lstStyle/>
                    <a:p>
                      <a:pPr algn="r"/>
                      <a:r>
                        <a:rPr lang="en-US" sz="1600">
                          <a:effectLst/>
                        </a:rPr>
                        <a:t>Deep layer</a:t>
                      </a:r>
                    </a:p>
                  </a:txBody>
                  <a:tcPr marL="57825" marR="57825" marT="28912" marB="2891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36,730</a:t>
                      </a:r>
                    </a:p>
                  </a:txBody>
                  <a:tcPr marL="57825" marR="57825" marT="28912" marB="2891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229">
                <a:tc>
                  <a:txBody>
                    <a:bodyPr/>
                    <a:lstStyle/>
                    <a:p>
                      <a:pPr algn="r"/>
                      <a:r>
                        <a:rPr lang="en-US" sz="1600">
                          <a:hlinkClick r:id="rId2" tooltip="Lithosphere"/>
                        </a:rPr>
                        <a:t>Lithosphere</a:t>
                      </a:r>
                      <a:endParaRPr lang="en-US" sz="1600"/>
                    </a:p>
                  </a:txBody>
                  <a:tcPr marL="57825" marR="57825" marT="28912" marB="2891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 marL="57825" marR="57825" marT="28912" marB="2891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229">
                <a:tc>
                  <a:txBody>
                    <a:bodyPr/>
                    <a:lstStyle/>
                    <a:p>
                      <a:pPr algn="r"/>
                      <a:r>
                        <a:rPr lang="en-US" sz="1600">
                          <a:effectLst/>
                        </a:rPr>
                        <a:t>Sedimentary carbonates</a:t>
                      </a:r>
                    </a:p>
                  </a:txBody>
                  <a:tcPr marL="57825" marR="57825" marT="28912" marB="2891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&gt; 60,000,000</a:t>
                      </a:r>
                    </a:p>
                  </a:txBody>
                  <a:tcPr marL="57825" marR="57825" marT="28912" marB="2891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229">
                <a:tc>
                  <a:txBody>
                    <a:bodyPr/>
                    <a:lstStyle/>
                    <a:p>
                      <a:pPr algn="r"/>
                      <a:r>
                        <a:rPr lang="en-US" sz="1600">
                          <a:effectLst/>
                          <a:hlinkClick r:id="rId3" tooltip="Kerogen"/>
                        </a:rPr>
                        <a:t>Kerogens</a:t>
                      </a:r>
                      <a:endParaRPr lang="en-US" sz="1600">
                        <a:effectLst/>
                      </a:endParaRPr>
                    </a:p>
                  </a:txBody>
                  <a:tcPr marL="57825" marR="57825" marT="28912" marB="2891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15,000,000</a:t>
                      </a:r>
                    </a:p>
                  </a:txBody>
                  <a:tcPr marL="57825" marR="57825" marT="28912" marB="2891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229">
                <a:tc>
                  <a:txBody>
                    <a:bodyPr/>
                    <a:lstStyle/>
                    <a:p>
                      <a:pPr algn="r"/>
                      <a:r>
                        <a:rPr lang="en-US" sz="1600"/>
                        <a:t>Terrestrial biosphere (total)</a:t>
                      </a:r>
                    </a:p>
                  </a:txBody>
                  <a:tcPr marL="57825" marR="57825" marT="28912" marB="2891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2,000</a:t>
                      </a:r>
                    </a:p>
                  </a:txBody>
                  <a:tcPr marL="57825" marR="57825" marT="28912" marB="2891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229">
                <a:tc>
                  <a:txBody>
                    <a:bodyPr/>
                    <a:lstStyle/>
                    <a:p>
                      <a:pPr algn="r"/>
                      <a:r>
                        <a:rPr lang="en-US" sz="1600">
                          <a:effectLst/>
                        </a:rPr>
                        <a:t>Living biomass</a:t>
                      </a:r>
                    </a:p>
                  </a:txBody>
                  <a:tcPr marL="57825" marR="57825" marT="28912" marB="2891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600 - 1,000</a:t>
                      </a:r>
                    </a:p>
                  </a:txBody>
                  <a:tcPr marL="57825" marR="57825" marT="28912" marB="2891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229">
                <a:tc>
                  <a:txBody>
                    <a:bodyPr/>
                    <a:lstStyle/>
                    <a:p>
                      <a:pPr algn="r"/>
                      <a:r>
                        <a:rPr lang="en-US" sz="1600">
                          <a:effectLst/>
                        </a:rPr>
                        <a:t>Dead biomass</a:t>
                      </a:r>
                    </a:p>
                  </a:txBody>
                  <a:tcPr marL="57825" marR="57825" marT="28912" marB="2891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1,200</a:t>
                      </a:r>
                    </a:p>
                  </a:txBody>
                  <a:tcPr marL="57825" marR="57825" marT="28912" marB="2891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229">
                <a:tc>
                  <a:txBody>
                    <a:bodyPr/>
                    <a:lstStyle/>
                    <a:p>
                      <a:pPr algn="r"/>
                      <a:r>
                        <a:rPr lang="en-US" sz="1600"/>
                        <a:t>Aquatic biosphere</a:t>
                      </a:r>
                    </a:p>
                  </a:txBody>
                  <a:tcPr marL="57825" marR="57825" marT="28912" marB="2891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1 - 2</a:t>
                      </a:r>
                    </a:p>
                  </a:txBody>
                  <a:tcPr marL="57825" marR="57825" marT="28912" marB="2891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229">
                <a:tc>
                  <a:txBody>
                    <a:bodyPr/>
                    <a:lstStyle/>
                    <a:p>
                      <a:pPr algn="r"/>
                      <a:r>
                        <a:rPr lang="en-US" sz="1600"/>
                        <a:t>Fossil fuels (total)</a:t>
                      </a:r>
                    </a:p>
                  </a:txBody>
                  <a:tcPr marL="57825" marR="57825" marT="28912" marB="2891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4,130</a:t>
                      </a:r>
                    </a:p>
                  </a:txBody>
                  <a:tcPr marL="57825" marR="57825" marT="28912" marB="2891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229">
                <a:tc>
                  <a:txBody>
                    <a:bodyPr/>
                    <a:lstStyle/>
                    <a:p>
                      <a:pPr algn="r"/>
                      <a:r>
                        <a:rPr lang="en-US" sz="1600">
                          <a:effectLst/>
                        </a:rPr>
                        <a:t>Coal</a:t>
                      </a:r>
                    </a:p>
                  </a:txBody>
                  <a:tcPr marL="57825" marR="57825" marT="28912" marB="2891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3,510</a:t>
                      </a:r>
                    </a:p>
                  </a:txBody>
                  <a:tcPr marL="57825" marR="57825" marT="28912" marB="2891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229">
                <a:tc>
                  <a:txBody>
                    <a:bodyPr/>
                    <a:lstStyle/>
                    <a:p>
                      <a:pPr algn="r"/>
                      <a:r>
                        <a:rPr lang="en-US" sz="1600">
                          <a:effectLst/>
                        </a:rPr>
                        <a:t>Oil</a:t>
                      </a:r>
                    </a:p>
                  </a:txBody>
                  <a:tcPr marL="57825" marR="57825" marT="28912" marB="2891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230</a:t>
                      </a:r>
                    </a:p>
                  </a:txBody>
                  <a:tcPr marL="57825" marR="57825" marT="28912" marB="2891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229">
                <a:tc>
                  <a:txBody>
                    <a:bodyPr/>
                    <a:lstStyle/>
                    <a:p>
                      <a:pPr algn="r"/>
                      <a:r>
                        <a:rPr lang="en-US" sz="1600">
                          <a:effectLst/>
                        </a:rPr>
                        <a:t>Gas</a:t>
                      </a:r>
                    </a:p>
                  </a:txBody>
                  <a:tcPr marL="57825" marR="57825" marT="28912" marB="2891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140</a:t>
                      </a:r>
                    </a:p>
                  </a:txBody>
                  <a:tcPr marL="57825" marR="57825" marT="28912" marB="2891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229">
                <a:tc>
                  <a:txBody>
                    <a:bodyPr/>
                    <a:lstStyle/>
                    <a:p>
                      <a:pPr algn="r"/>
                      <a:r>
                        <a:rPr lang="en-US" sz="1600">
                          <a:effectLst/>
                        </a:rPr>
                        <a:t>Other (</a:t>
                      </a:r>
                      <a:r>
                        <a:rPr lang="en-US" sz="1600">
                          <a:effectLst/>
                          <a:hlinkClick r:id="rId4" tooltip="Peat"/>
                        </a:rPr>
                        <a:t>peat</a:t>
                      </a:r>
                      <a:r>
                        <a:rPr lang="en-US" sz="1600">
                          <a:effectLst/>
                        </a:rPr>
                        <a:t>)</a:t>
                      </a:r>
                    </a:p>
                  </a:txBody>
                  <a:tcPr marL="57825" marR="57825" marT="28912" marB="2891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250</a:t>
                      </a:r>
                    </a:p>
                  </a:txBody>
                  <a:tcPr marL="57825" marR="57825" marT="28912" marB="2891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835696" y="116632"/>
            <a:ext cx="547260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Carbon pools in the major reservoirs on earth.</a:t>
            </a:r>
            <a:r>
              <a:rPr kumimoji="0" lang="en-US" altLang="en-US" sz="3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5"/>
              </a:rPr>
              <a:t>[2]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539552" y="260648"/>
            <a:ext cx="8136904" cy="436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38912" lvl="0" indent="-320040">
              <a:buClr>
                <a:srgbClr val="F0AD00"/>
              </a:buClr>
              <a:buSzPct val="80000"/>
              <a:buFont typeface="Wingdings 2"/>
              <a:buChar char=""/>
            </a:pPr>
            <a:r>
              <a:rPr lang="en-US" altLang="ko-KR" sz="32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Residence time of CO</a:t>
            </a:r>
            <a:r>
              <a:rPr lang="en-US" altLang="ko-KR" sz="3200" b="1" baseline="-25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en-US" altLang="ko-KR" sz="32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(</a:t>
            </a:r>
            <a:r>
              <a:rPr lang="en-US" altLang="ko-KR" sz="3200" b="1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Garrels</a:t>
            </a:r>
            <a:r>
              <a:rPr lang="en-US" altLang="ko-KR" sz="32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et al., 1975)</a:t>
            </a:r>
            <a:endParaRPr lang="en-US" altLang="ko-KR" sz="3200" b="1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731520" lvl="1" indent="-274320">
              <a:spcBef>
                <a:spcPct val="20000"/>
              </a:spcBef>
              <a:buClr>
                <a:srgbClr val="60B5CC"/>
              </a:buClr>
              <a:buSzPct val="90000"/>
              <a:buFont typeface="Wingdings"/>
              <a:buChar char=""/>
            </a:pPr>
            <a:r>
              <a:rPr lang="en-US" altLang="ko-KR" sz="26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Biosphere 11yrs</a:t>
            </a:r>
          </a:p>
          <a:p>
            <a:pPr marL="731520" lvl="1" indent="-274320">
              <a:spcBef>
                <a:spcPct val="20000"/>
              </a:spcBef>
              <a:buClr>
                <a:srgbClr val="60B5CC"/>
              </a:buClr>
              <a:buSzPct val="90000"/>
              <a:buFont typeface="Wingdings"/>
              <a:buChar char=""/>
            </a:pPr>
            <a:r>
              <a:rPr lang="en-US" altLang="ko-KR" sz="26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Atmosphere 4 </a:t>
            </a:r>
            <a:r>
              <a:rPr lang="en-US" altLang="ko-KR" sz="2600" dirty="0" err="1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yrs</a:t>
            </a:r>
            <a:endParaRPr lang="en-US" altLang="ko-KR" sz="2600" dirty="0" smtClean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731520" lvl="1" indent="-274320">
              <a:spcBef>
                <a:spcPct val="20000"/>
              </a:spcBef>
              <a:buClr>
                <a:srgbClr val="60B5CC"/>
              </a:buClr>
              <a:buSzPct val="90000"/>
              <a:buFont typeface="Wingdings"/>
              <a:buChar char=""/>
            </a:pPr>
            <a:r>
              <a:rPr lang="en-US" altLang="ko-KR" sz="26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Hydrosphere 385 </a:t>
            </a:r>
            <a:r>
              <a:rPr lang="en-US" altLang="ko-KR" sz="2600" dirty="0" err="1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yrs</a:t>
            </a:r>
            <a:endParaRPr lang="en-US" altLang="ko-KR" sz="2600" dirty="0" smtClean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731520" lvl="1" indent="-274320">
              <a:spcBef>
                <a:spcPct val="20000"/>
              </a:spcBef>
              <a:buClr>
                <a:srgbClr val="60B5CC"/>
              </a:buClr>
              <a:buSzPct val="90000"/>
              <a:buFont typeface="Wingdings"/>
              <a:buChar char=""/>
            </a:pPr>
            <a:r>
              <a:rPr lang="en-US" altLang="ko-KR" sz="26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Earth’s crust 342 </a:t>
            </a:r>
            <a:r>
              <a:rPr lang="en-US" altLang="ko-KR" sz="2600" dirty="0" err="1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myrs</a:t>
            </a:r>
            <a:endParaRPr lang="en-US" altLang="ko-KR" sz="2600" dirty="0" smtClean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731520" lvl="1" indent="-274320">
              <a:spcBef>
                <a:spcPct val="20000"/>
              </a:spcBef>
              <a:buClr>
                <a:srgbClr val="60B5CC"/>
              </a:buClr>
              <a:buSzPct val="90000"/>
              <a:buFont typeface="Wingdings"/>
              <a:buChar char=""/>
            </a:pPr>
            <a:endParaRPr lang="en-US" altLang="ko-KR" sz="260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>
              <a:spcBef>
                <a:spcPct val="20000"/>
              </a:spcBef>
              <a:buClr>
                <a:srgbClr val="60B5CC"/>
              </a:buClr>
              <a:buSzPct val="90000"/>
            </a:pPr>
            <a:endParaRPr lang="en-US" altLang="ko-KR" sz="2600" dirty="0" smtClean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731520" lvl="1" indent="-274320">
              <a:spcBef>
                <a:spcPct val="20000"/>
              </a:spcBef>
              <a:buClr>
                <a:srgbClr val="60B5CC"/>
              </a:buClr>
              <a:buSzPct val="90000"/>
              <a:buFont typeface="Wingdings"/>
              <a:buChar char=""/>
            </a:pPr>
            <a:endParaRPr lang="en-US" altLang="ko-KR" sz="220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004" y="3234943"/>
            <a:ext cx="4263218" cy="33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1367644" y="5877272"/>
            <a:ext cx="32403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http://jennifermarohasy.com//wp-content/uploads/2009/09/Carbon-dioxide-residence-time.jpg</a:t>
            </a:r>
          </a:p>
        </p:txBody>
      </p:sp>
    </p:spTree>
    <p:extLst>
      <p:ext uri="{BB962C8B-B14F-4D97-AF65-F5344CB8AC3E}">
        <p14:creationId xmlns:p14="http://schemas.microsoft.com/office/powerpoint/2010/main" val="1350391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506515" y="908720"/>
            <a:ext cx="8136904" cy="5090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38912" lvl="0" indent="-320040">
              <a:buClr>
                <a:srgbClr val="F0AD00"/>
              </a:buClr>
              <a:buSzPct val="80000"/>
              <a:buFont typeface="Wingdings 2"/>
              <a:buChar char=""/>
            </a:pPr>
            <a:r>
              <a:rPr lang="en-US" altLang="ko-KR" sz="32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Decomposition of OM</a:t>
            </a:r>
          </a:p>
          <a:p>
            <a:pPr marL="731520" lvl="1" indent="-274320">
              <a:spcBef>
                <a:spcPct val="20000"/>
              </a:spcBef>
              <a:buClr>
                <a:srgbClr val="60B5CC"/>
              </a:buClr>
              <a:buSzPct val="90000"/>
              <a:buFont typeface="Wingdings"/>
              <a:buChar char=""/>
            </a:pPr>
            <a:r>
              <a:rPr lang="en-US" altLang="ko-KR" sz="26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Agents</a:t>
            </a:r>
          </a:p>
          <a:p>
            <a:pPr marL="1188720" lvl="2" indent="-274320">
              <a:spcBef>
                <a:spcPct val="20000"/>
              </a:spcBef>
              <a:buClr>
                <a:schemeClr val="accent3"/>
              </a:buClr>
              <a:buSzPct val="90000"/>
              <a:buFont typeface="Wingdings"/>
              <a:buChar char=""/>
            </a:pPr>
            <a:r>
              <a:rPr lang="en-US" altLang="ko-KR" sz="26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Physical (wave, wind, etc.)</a:t>
            </a:r>
          </a:p>
          <a:p>
            <a:pPr marL="1188720" lvl="2" indent="-274320">
              <a:spcBef>
                <a:spcPct val="20000"/>
              </a:spcBef>
              <a:buClr>
                <a:schemeClr val="accent3"/>
              </a:buClr>
              <a:buSzPct val="90000"/>
              <a:buFont typeface="Wingdings"/>
              <a:buChar char=""/>
            </a:pPr>
            <a:r>
              <a:rPr lang="en-US" altLang="ko-KR" sz="26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Chemical </a:t>
            </a:r>
            <a:r>
              <a:rPr lang="en-US" altLang="ko-KR" sz="26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(UV</a:t>
            </a:r>
            <a:r>
              <a:rPr lang="en-US" altLang="ko-KR" sz="26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photo-, pH, </a:t>
            </a:r>
            <a:r>
              <a:rPr lang="en-US" altLang="ko-KR" sz="2600" dirty="0" err="1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oxid</a:t>
            </a:r>
            <a:r>
              <a:rPr lang="en-US" altLang="ko-KR" sz="26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., hydrolysis…)</a:t>
            </a:r>
            <a:endParaRPr lang="en-US" altLang="ko-KR" sz="2600" dirty="0" smtClean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188720" lvl="2" indent="-274320">
              <a:spcBef>
                <a:spcPct val="20000"/>
              </a:spcBef>
              <a:buClr>
                <a:schemeClr val="accent3"/>
              </a:buClr>
              <a:buSzPct val="90000"/>
              <a:buFont typeface="Wingdings"/>
              <a:buChar char=""/>
            </a:pPr>
            <a:r>
              <a:rPr lang="en-US" altLang="ko-KR" sz="26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Biochemical (bacteria, fungi, … etc</a:t>
            </a:r>
            <a:r>
              <a:rPr lang="en-US" altLang="ko-KR" sz="26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.)</a:t>
            </a:r>
          </a:p>
          <a:p>
            <a:pPr marL="731520" lvl="1" indent="-274320">
              <a:spcBef>
                <a:spcPct val="20000"/>
              </a:spcBef>
              <a:buClr>
                <a:srgbClr val="60B5CC"/>
              </a:buClr>
              <a:buSzPct val="90000"/>
              <a:buFont typeface="Wingdings"/>
              <a:buChar char=""/>
            </a:pPr>
            <a:r>
              <a:rPr lang="en-US" altLang="ko-KR" sz="26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Destruction: proportional to the resistance of various biochemical compounds</a:t>
            </a:r>
          </a:p>
          <a:p>
            <a:pPr marL="1188720" lvl="2" indent="-274320">
              <a:spcBef>
                <a:spcPct val="20000"/>
              </a:spcBef>
              <a:buClr>
                <a:schemeClr val="accent3"/>
              </a:buClr>
              <a:buSzPct val="90000"/>
              <a:buFont typeface="Wingdings"/>
              <a:buChar char=""/>
            </a:pPr>
            <a:r>
              <a:rPr lang="en-US" altLang="ko-KR" sz="2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</a:t>
            </a:r>
            <a:r>
              <a:rPr lang="en-US" altLang="ko-KR" sz="26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roteins </a:t>
            </a:r>
            <a:r>
              <a:rPr lang="en-US" altLang="ko-KR" sz="26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 amino acids  NH</a:t>
            </a:r>
            <a:r>
              <a:rPr lang="en-US" altLang="ko-KR" sz="2600" baseline="-250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3</a:t>
            </a:r>
            <a:r>
              <a:rPr lang="en-US" altLang="ko-KR" sz="26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+CO</a:t>
            </a:r>
            <a:r>
              <a:rPr lang="en-US" altLang="ko-KR" sz="2600" baseline="-250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2</a:t>
            </a:r>
            <a:r>
              <a:rPr lang="en-US" altLang="ko-KR" sz="26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+H</a:t>
            </a:r>
            <a:r>
              <a:rPr lang="en-US" altLang="ko-KR" sz="2600" baseline="-250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2</a:t>
            </a:r>
            <a:r>
              <a:rPr lang="en-US" altLang="ko-KR" sz="26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O </a:t>
            </a:r>
          </a:p>
          <a:p>
            <a:pPr marL="1188720" lvl="2" indent="-274320">
              <a:spcBef>
                <a:spcPct val="20000"/>
              </a:spcBef>
              <a:buClr>
                <a:schemeClr val="accent3"/>
              </a:buClr>
              <a:buSzPct val="90000"/>
              <a:buFont typeface="Wingdings"/>
              <a:buChar char=""/>
            </a:pPr>
            <a:r>
              <a:rPr lang="en-US" altLang="ko-KR" sz="26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Carbohydrates  sugar  CO</a:t>
            </a:r>
            <a:r>
              <a:rPr lang="en-US" altLang="ko-KR" sz="2600" baseline="-250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2</a:t>
            </a:r>
            <a:r>
              <a:rPr lang="en-US" altLang="ko-KR" sz="26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+H</a:t>
            </a:r>
            <a:r>
              <a:rPr lang="en-US" altLang="ko-KR" sz="2600" baseline="-250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2</a:t>
            </a:r>
            <a:r>
              <a:rPr lang="en-US" altLang="ko-KR" sz="26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O</a:t>
            </a:r>
          </a:p>
          <a:p>
            <a:pPr marL="1188720" lvl="2" indent="-274320">
              <a:spcBef>
                <a:spcPct val="20000"/>
              </a:spcBef>
              <a:buClr>
                <a:schemeClr val="accent3"/>
              </a:buClr>
              <a:buSzPct val="90000"/>
              <a:buFont typeface="Wingdings"/>
              <a:buChar char=""/>
            </a:pPr>
            <a:r>
              <a:rPr lang="en-US" altLang="ko-KR" sz="22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lipids, </a:t>
            </a:r>
            <a:r>
              <a:rPr lang="en-US" altLang="ko-KR" sz="2200" dirty="0" err="1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lignins</a:t>
            </a:r>
            <a:r>
              <a:rPr lang="en-US" altLang="ko-KR" sz="22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en-US" altLang="ko-KR" sz="22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 phenols? </a:t>
            </a:r>
            <a:r>
              <a:rPr lang="en-US" altLang="ko-KR" sz="22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more resistant (fungi can degrade it)</a:t>
            </a:r>
            <a:endParaRPr lang="en-US" altLang="ko-KR" sz="2600" dirty="0" smtClean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088532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506515" y="908720"/>
            <a:ext cx="813690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31520" lvl="1" indent="-274320">
              <a:spcBef>
                <a:spcPct val="20000"/>
              </a:spcBef>
              <a:buClr>
                <a:srgbClr val="60B5CC"/>
              </a:buClr>
              <a:buSzPct val="90000"/>
              <a:buFont typeface="Wingdings"/>
              <a:buChar char=""/>
            </a:pPr>
            <a:r>
              <a:rPr lang="en-US" altLang="ko-KR" sz="26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Environmental factors inhibiting decomposition</a:t>
            </a:r>
            <a:endParaRPr lang="en-US" altLang="ko-KR" sz="2600" dirty="0" smtClean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188720" lvl="2" indent="-274320">
              <a:spcBef>
                <a:spcPct val="20000"/>
              </a:spcBef>
              <a:buClr>
                <a:schemeClr val="accent3"/>
              </a:buClr>
              <a:buSzPct val="90000"/>
              <a:buFont typeface="Wingdings"/>
              <a:buChar char=""/>
            </a:pPr>
            <a:r>
              <a:rPr lang="en-US" altLang="ko-KR" sz="26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Lack or presence of O</a:t>
            </a:r>
            <a:r>
              <a:rPr lang="en-US" altLang="ko-KR" sz="2600" baseline="-250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 </a:t>
            </a:r>
            <a:r>
              <a:rPr lang="en-US" altLang="ko-KR" sz="26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(aerobic vs. anaerobic)</a:t>
            </a:r>
            <a:endParaRPr lang="en-US" altLang="ko-KR" sz="2600" baseline="-25000" dirty="0" smtClean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188720" lvl="2" indent="-274320">
              <a:spcBef>
                <a:spcPct val="20000"/>
              </a:spcBef>
              <a:buClr>
                <a:schemeClr val="accent3"/>
              </a:buClr>
              <a:buSzPct val="90000"/>
              <a:buFont typeface="Wingdings"/>
              <a:buChar char=""/>
            </a:pPr>
            <a:r>
              <a:rPr lang="en-US" altLang="ko-KR" sz="26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Toxic metabolites (H</a:t>
            </a:r>
            <a:r>
              <a:rPr lang="en-US" altLang="ko-KR" sz="2600" baseline="-250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en-US" altLang="ko-KR" sz="26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S, pheno</a:t>
            </a:r>
            <a:r>
              <a:rPr lang="en-US" altLang="ko-KR" sz="26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l, </a:t>
            </a:r>
            <a:r>
              <a:rPr lang="en-US" altLang="ko-KR" sz="2600" dirty="0" err="1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humic</a:t>
            </a:r>
            <a:r>
              <a:rPr lang="en-US" altLang="ko-KR" sz="26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substance</a:t>
            </a:r>
            <a:r>
              <a:rPr lang="en-US" altLang="ko-KR" sz="26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en-US" altLang="ko-KR" sz="2600" dirty="0" smtClean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188720" lvl="2" indent="-274320">
              <a:spcBef>
                <a:spcPct val="20000"/>
              </a:spcBef>
              <a:buClr>
                <a:schemeClr val="accent3"/>
              </a:buClr>
              <a:buSzPct val="90000"/>
              <a:buFont typeface="Wingdings"/>
              <a:buChar char=""/>
            </a:pPr>
            <a:r>
              <a:rPr lang="en-US" altLang="ko-KR" sz="26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Adverse physical conditions (T, P)</a:t>
            </a:r>
          </a:p>
          <a:p>
            <a:pPr marL="1188720" lvl="2" indent="-274320">
              <a:spcBef>
                <a:spcPct val="20000"/>
              </a:spcBef>
              <a:buClr>
                <a:schemeClr val="accent3"/>
              </a:buClr>
              <a:buSzPct val="90000"/>
              <a:buFont typeface="Wingdings"/>
              <a:buChar char=""/>
            </a:pPr>
            <a:r>
              <a:rPr lang="en-US" altLang="ko-KR" sz="26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Lack of nutrient</a:t>
            </a:r>
          </a:p>
          <a:p>
            <a:pPr marL="1188720" lvl="2" indent="-274320">
              <a:spcBef>
                <a:spcPct val="20000"/>
              </a:spcBef>
              <a:buClr>
                <a:schemeClr val="accent3"/>
              </a:buClr>
              <a:buSzPct val="90000"/>
              <a:buFont typeface="Wingdings"/>
              <a:buChar char=""/>
            </a:pPr>
            <a:r>
              <a:rPr lang="en-US" altLang="ko-KR" sz="26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Sunlight</a:t>
            </a:r>
            <a:endParaRPr lang="en-US" altLang="ko-KR" sz="2600" dirty="0" smtClean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98143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3779912" y="836712"/>
            <a:ext cx="1368152" cy="504056"/>
          </a:xfrm>
          <a:prstGeom prst="rect">
            <a:avLst/>
          </a:prstGeom>
          <a:ln w="2540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Biopolymers</a:t>
            </a:r>
            <a:endParaRPr lang="en-US" dirty="0"/>
          </a:p>
        </p:txBody>
      </p:sp>
      <p:sp>
        <p:nvSpPr>
          <p:cNvPr id="4" name="직사각형 3"/>
          <p:cNvSpPr/>
          <p:nvPr/>
        </p:nvSpPr>
        <p:spPr>
          <a:xfrm>
            <a:off x="3635896" y="1916832"/>
            <a:ext cx="1656184" cy="504056"/>
          </a:xfrm>
          <a:prstGeom prst="rect">
            <a:avLst/>
          </a:prstGeom>
          <a:ln w="2540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Geomonomers</a:t>
            </a:r>
            <a:endParaRPr lang="en-US" dirty="0"/>
          </a:p>
        </p:txBody>
      </p:sp>
      <p:sp>
        <p:nvSpPr>
          <p:cNvPr id="5" name="직사각형 4"/>
          <p:cNvSpPr/>
          <p:nvPr/>
        </p:nvSpPr>
        <p:spPr>
          <a:xfrm>
            <a:off x="3635789" y="3140968"/>
            <a:ext cx="1656184" cy="504056"/>
          </a:xfrm>
          <a:prstGeom prst="rect">
            <a:avLst/>
          </a:prstGeom>
          <a:ln w="2540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Geopolymers</a:t>
            </a:r>
            <a:endParaRPr lang="en-US" dirty="0"/>
          </a:p>
        </p:txBody>
      </p:sp>
      <p:sp>
        <p:nvSpPr>
          <p:cNvPr id="6" name="직사각형 5"/>
          <p:cNvSpPr/>
          <p:nvPr/>
        </p:nvSpPr>
        <p:spPr>
          <a:xfrm>
            <a:off x="1619672" y="4581128"/>
            <a:ext cx="1872208" cy="504056"/>
          </a:xfrm>
          <a:prstGeom prst="rect">
            <a:avLst/>
          </a:prstGeom>
          <a:ln w="2540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Fulvic</a:t>
            </a:r>
            <a:r>
              <a:rPr lang="en-US" dirty="0" smtClean="0"/>
              <a:t>/</a:t>
            </a:r>
            <a:r>
              <a:rPr lang="en-US" dirty="0" err="1" smtClean="0"/>
              <a:t>humic</a:t>
            </a:r>
            <a:r>
              <a:rPr lang="en-US" dirty="0" smtClean="0"/>
              <a:t> acid</a:t>
            </a:r>
            <a:endParaRPr lang="en-US" dirty="0"/>
          </a:p>
        </p:txBody>
      </p:sp>
      <p:sp>
        <p:nvSpPr>
          <p:cNvPr id="7" name="직사각형 6"/>
          <p:cNvSpPr/>
          <p:nvPr/>
        </p:nvSpPr>
        <p:spPr>
          <a:xfrm>
            <a:off x="3635789" y="4581128"/>
            <a:ext cx="1656184" cy="504056"/>
          </a:xfrm>
          <a:prstGeom prst="rect">
            <a:avLst/>
          </a:prstGeom>
          <a:ln w="2540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Humin</a:t>
            </a:r>
            <a:endParaRPr lang="en-US" dirty="0"/>
          </a:p>
        </p:txBody>
      </p:sp>
      <p:sp>
        <p:nvSpPr>
          <p:cNvPr id="8" name="직사각형 7"/>
          <p:cNvSpPr/>
          <p:nvPr/>
        </p:nvSpPr>
        <p:spPr>
          <a:xfrm>
            <a:off x="5436096" y="4581128"/>
            <a:ext cx="1656184" cy="504056"/>
          </a:xfrm>
          <a:prstGeom prst="rect">
            <a:avLst/>
          </a:prstGeom>
          <a:ln w="2540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Kerogen</a:t>
            </a:r>
            <a:endParaRPr lang="en-US" dirty="0"/>
          </a:p>
        </p:txBody>
      </p:sp>
      <p:sp>
        <p:nvSpPr>
          <p:cNvPr id="9" name="직사각형 8"/>
          <p:cNvSpPr/>
          <p:nvPr/>
        </p:nvSpPr>
        <p:spPr>
          <a:xfrm>
            <a:off x="6876256" y="5461916"/>
            <a:ext cx="1656184" cy="504056"/>
          </a:xfrm>
          <a:prstGeom prst="rect">
            <a:avLst/>
          </a:prstGeom>
          <a:ln w="2540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Petroleum</a:t>
            </a:r>
            <a:endParaRPr lang="en-US" dirty="0"/>
          </a:p>
        </p:txBody>
      </p:sp>
      <p:sp>
        <p:nvSpPr>
          <p:cNvPr id="10" name="직사각형 9"/>
          <p:cNvSpPr/>
          <p:nvPr/>
        </p:nvSpPr>
        <p:spPr>
          <a:xfrm>
            <a:off x="2663788" y="5461916"/>
            <a:ext cx="1656184" cy="504056"/>
          </a:xfrm>
          <a:prstGeom prst="rect">
            <a:avLst/>
          </a:prstGeom>
          <a:ln w="2540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Coal</a:t>
            </a:r>
            <a:endParaRPr lang="en-US" dirty="0"/>
          </a:p>
        </p:txBody>
      </p:sp>
      <p:sp>
        <p:nvSpPr>
          <p:cNvPr id="11" name="직사각형 10"/>
          <p:cNvSpPr/>
          <p:nvPr/>
        </p:nvSpPr>
        <p:spPr>
          <a:xfrm>
            <a:off x="4788024" y="6165304"/>
            <a:ext cx="1656184" cy="504056"/>
          </a:xfrm>
          <a:prstGeom prst="rect">
            <a:avLst/>
          </a:prstGeom>
          <a:ln w="2540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Gas</a:t>
            </a:r>
            <a:endParaRPr lang="en-US" dirty="0"/>
          </a:p>
        </p:txBody>
      </p:sp>
      <p:cxnSp>
        <p:nvCxnSpPr>
          <p:cNvPr id="13" name="꺾인 연결선 12"/>
          <p:cNvCxnSpPr>
            <a:stCxn id="3" idx="3"/>
          </p:cNvCxnSpPr>
          <p:nvPr/>
        </p:nvCxnSpPr>
        <p:spPr>
          <a:xfrm>
            <a:off x="5148064" y="1088740"/>
            <a:ext cx="2952328" cy="4373176"/>
          </a:xfrm>
          <a:prstGeom prst="bentConnector2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화살표 연결선 16"/>
          <p:cNvCxnSpPr>
            <a:stCxn id="3" idx="2"/>
            <a:endCxn id="4" idx="0"/>
          </p:cNvCxnSpPr>
          <p:nvPr/>
        </p:nvCxnSpPr>
        <p:spPr>
          <a:xfrm>
            <a:off x="4463988" y="1340768"/>
            <a:ext cx="0" cy="57606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화살표 연결선 17"/>
          <p:cNvCxnSpPr>
            <a:endCxn id="5" idx="0"/>
          </p:cNvCxnSpPr>
          <p:nvPr/>
        </p:nvCxnSpPr>
        <p:spPr>
          <a:xfrm flipH="1">
            <a:off x="4463881" y="2420888"/>
            <a:ext cx="107" cy="72008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화살표 연결선 19"/>
          <p:cNvCxnSpPr>
            <a:endCxn id="7" idx="0"/>
          </p:cNvCxnSpPr>
          <p:nvPr/>
        </p:nvCxnSpPr>
        <p:spPr>
          <a:xfrm flipH="1">
            <a:off x="4463881" y="3645024"/>
            <a:ext cx="107" cy="93610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화살표 연결선 21"/>
          <p:cNvCxnSpPr>
            <a:stCxn id="5" idx="2"/>
            <a:endCxn id="6" idx="0"/>
          </p:cNvCxnSpPr>
          <p:nvPr/>
        </p:nvCxnSpPr>
        <p:spPr>
          <a:xfrm flipH="1">
            <a:off x="2555776" y="3645024"/>
            <a:ext cx="1908105" cy="93610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화살표 연결선 24"/>
          <p:cNvCxnSpPr>
            <a:stCxn id="5" idx="2"/>
            <a:endCxn id="8" idx="0"/>
          </p:cNvCxnSpPr>
          <p:nvPr/>
        </p:nvCxnSpPr>
        <p:spPr>
          <a:xfrm>
            <a:off x="4463881" y="3645024"/>
            <a:ext cx="1800307" cy="93610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직선 화살표 연결선 27"/>
          <p:cNvCxnSpPr>
            <a:stCxn id="6" idx="2"/>
            <a:endCxn id="10" idx="0"/>
          </p:cNvCxnSpPr>
          <p:nvPr/>
        </p:nvCxnSpPr>
        <p:spPr>
          <a:xfrm>
            <a:off x="2555776" y="5085184"/>
            <a:ext cx="936104" cy="37673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화살표 연결선 30"/>
          <p:cNvCxnSpPr>
            <a:stCxn id="7" idx="2"/>
            <a:endCxn id="10" idx="0"/>
          </p:cNvCxnSpPr>
          <p:nvPr/>
        </p:nvCxnSpPr>
        <p:spPr>
          <a:xfrm flipH="1">
            <a:off x="3491880" y="5085184"/>
            <a:ext cx="972001" cy="37673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화살표 연결선 33"/>
          <p:cNvCxnSpPr>
            <a:stCxn id="8" idx="2"/>
            <a:endCxn id="9" idx="0"/>
          </p:cNvCxnSpPr>
          <p:nvPr/>
        </p:nvCxnSpPr>
        <p:spPr>
          <a:xfrm>
            <a:off x="6264188" y="5085184"/>
            <a:ext cx="1440160" cy="37673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화살표 연결선 35"/>
          <p:cNvCxnSpPr>
            <a:endCxn id="11" idx="1"/>
          </p:cNvCxnSpPr>
          <p:nvPr/>
        </p:nvCxnSpPr>
        <p:spPr>
          <a:xfrm>
            <a:off x="3537591" y="5965972"/>
            <a:ext cx="1250433" cy="45136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화살표 연결선 37"/>
          <p:cNvCxnSpPr>
            <a:endCxn id="11" idx="3"/>
          </p:cNvCxnSpPr>
          <p:nvPr/>
        </p:nvCxnSpPr>
        <p:spPr>
          <a:xfrm flipH="1">
            <a:off x="6444208" y="5965972"/>
            <a:ext cx="1260140" cy="45136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7400216" y="652046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Lipids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4628971" y="1444134"/>
            <a:ext cx="12009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Degradation</a:t>
            </a:r>
            <a:endParaRPr lang="en-US" sz="1600" dirty="0"/>
          </a:p>
        </p:txBody>
      </p:sp>
      <p:sp>
        <p:nvSpPr>
          <p:cNvPr id="42" name="타원 41"/>
          <p:cNvSpPr/>
          <p:nvPr/>
        </p:nvSpPr>
        <p:spPr>
          <a:xfrm>
            <a:off x="233518" y="1458479"/>
            <a:ext cx="1620180" cy="1624826"/>
          </a:xfrm>
          <a:prstGeom prst="ellipse">
            <a:avLst/>
          </a:prstGeom>
          <a:ln w="254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Carbon</a:t>
            </a:r>
          </a:p>
          <a:p>
            <a:pPr algn="ctr"/>
            <a:r>
              <a:rPr lang="en-US" dirty="0" smtClean="0"/>
              <a:t>Cycle</a:t>
            </a:r>
            <a:endParaRPr lang="en-US" dirty="0"/>
          </a:p>
        </p:txBody>
      </p:sp>
      <p:cxnSp>
        <p:nvCxnSpPr>
          <p:cNvPr id="44" name="직선 화살표 연결선 43"/>
          <p:cNvCxnSpPr>
            <a:stCxn id="4" idx="1"/>
          </p:cNvCxnSpPr>
          <p:nvPr/>
        </p:nvCxnSpPr>
        <p:spPr>
          <a:xfrm flipH="1">
            <a:off x="1853698" y="2168860"/>
            <a:ext cx="1782198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741156" y="1628800"/>
            <a:ext cx="20072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Complete degradation</a:t>
            </a:r>
            <a:endParaRPr lang="en-US" sz="1600" dirty="0"/>
          </a:p>
        </p:txBody>
      </p:sp>
      <p:sp>
        <p:nvSpPr>
          <p:cNvPr id="47" name="TextBox 46"/>
          <p:cNvSpPr txBox="1"/>
          <p:nvPr/>
        </p:nvSpPr>
        <p:spPr>
          <a:xfrm>
            <a:off x="2776910" y="2611651"/>
            <a:ext cx="14782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Insolubilization</a:t>
            </a:r>
            <a:endParaRPr lang="en-US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4547579" y="2492896"/>
            <a:ext cx="14430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Condensation</a:t>
            </a:r>
          </a:p>
          <a:p>
            <a:r>
              <a:rPr lang="en-US" sz="1600" dirty="0" smtClean="0"/>
              <a:t>Polymerization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133151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3779912" y="836712"/>
            <a:ext cx="1368152" cy="504056"/>
          </a:xfrm>
          <a:prstGeom prst="rect">
            <a:avLst/>
          </a:prstGeom>
          <a:ln w="2540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Sediment</a:t>
            </a:r>
            <a:endParaRPr lang="en-US" dirty="0"/>
          </a:p>
        </p:txBody>
      </p:sp>
      <p:sp>
        <p:nvSpPr>
          <p:cNvPr id="4" name="직사각형 3"/>
          <p:cNvSpPr/>
          <p:nvPr/>
        </p:nvSpPr>
        <p:spPr>
          <a:xfrm>
            <a:off x="683568" y="1916832"/>
            <a:ext cx="1656184" cy="504056"/>
          </a:xfrm>
          <a:prstGeom prst="rect">
            <a:avLst/>
          </a:prstGeom>
          <a:ln w="2540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Bitumen</a:t>
            </a:r>
            <a:endParaRPr lang="en-US" dirty="0"/>
          </a:p>
        </p:txBody>
      </p:sp>
      <p:sp>
        <p:nvSpPr>
          <p:cNvPr id="5" name="직사각형 4"/>
          <p:cNvSpPr/>
          <p:nvPr/>
        </p:nvSpPr>
        <p:spPr>
          <a:xfrm>
            <a:off x="683567" y="2923594"/>
            <a:ext cx="1656184" cy="504056"/>
          </a:xfrm>
          <a:prstGeom prst="rect">
            <a:avLst/>
          </a:prstGeom>
          <a:ln w="2540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nC5 </a:t>
            </a:r>
            <a:r>
              <a:rPr lang="en-US" dirty="0" err="1" smtClean="0"/>
              <a:t>ppt</a:t>
            </a:r>
            <a:r>
              <a:rPr lang="en-US" dirty="0" smtClean="0"/>
              <a:t>: </a:t>
            </a:r>
          </a:p>
          <a:p>
            <a:pPr algn="ctr"/>
            <a:r>
              <a:rPr lang="en-US" dirty="0" err="1" smtClean="0"/>
              <a:t>Asphaltene</a:t>
            </a:r>
            <a:endParaRPr lang="en-US" dirty="0"/>
          </a:p>
        </p:txBody>
      </p:sp>
      <p:sp>
        <p:nvSpPr>
          <p:cNvPr id="6" name="직사각형 5"/>
          <p:cNvSpPr/>
          <p:nvPr/>
        </p:nvSpPr>
        <p:spPr>
          <a:xfrm>
            <a:off x="1623387" y="3645839"/>
            <a:ext cx="1872208" cy="504056"/>
          </a:xfrm>
          <a:prstGeom prst="rect">
            <a:avLst/>
          </a:prstGeom>
          <a:ln w="2540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Maltene</a:t>
            </a:r>
            <a:endParaRPr lang="en-US" dirty="0"/>
          </a:p>
        </p:txBody>
      </p:sp>
      <p:sp>
        <p:nvSpPr>
          <p:cNvPr id="7" name="직사각형 6"/>
          <p:cNvSpPr/>
          <p:nvPr/>
        </p:nvSpPr>
        <p:spPr>
          <a:xfrm>
            <a:off x="5778696" y="3609020"/>
            <a:ext cx="1656184" cy="504056"/>
          </a:xfrm>
          <a:prstGeom prst="rect">
            <a:avLst/>
          </a:prstGeom>
          <a:ln w="2540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Fulvic</a:t>
            </a:r>
            <a:r>
              <a:rPr lang="en-US" dirty="0" smtClean="0"/>
              <a:t> acids</a:t>
            </a:r>
            <a:endParaRPr lang="en-US" dirty="0"/>
          </a:p>
        </p:txBody>
      </p:sp>
      <p:sp>
        <p:nvSpPr>
          <p:cNvPr id="8" name="직사각형 7"/>
          <p:cNvSpPr/>
          <p:nvPr/>
        </p:nvSpPr>
        <p:spPr>
          <a:xfrm>
            <a:off x="3977703" y="3613403"/>
            <a:ext cx="1656184" cy="504056"/>
          </a:xfrm>
          <a:prstGeom prst="rect">
            <a:avLst/>
          </a:prstGeom>
          <a:ln w="2540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Humic</a:t>
            </a:r>
            <a:r>
              <a:rPr lang="en-US" dirty="0" smtClean="0"/>
              <a:t> acids</a:t>
            </a:r>
            <a:endParaRPr lang="en-US" dirty="0"/>
          </a:p>
        </p:txBody>
      </p:sp>
      <p:sp>
        <p:nvSpPr>
          <p:cNvPr id="9" name="직사각형 8"/>
          <p:cNvSpPr/>
          <p:nvPr/>
        </p:nvSpPr>
        <p:spPr>
          <a:xfrm>
            <a:off x="2709499" y="4925517"/>
            <a:ext cx="2021512" cy="504056"/>
          </a:xfrm>
          <a:prstGeom prst="rect">
            <a:avLst/>
          </a:prstGeom>
          <a:ln w="2540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Nonhydrocarbons</a:t>
            </a:r>
            <a:endParaRPr lang="en-US" dirty="0"/>
          </a:p>
        </p:txBody>
      </p:sp>
      <p:sp>
        <p:nvSpPr>
          <p:cNvPr id="10" name="직사각형 9"/>
          <p:cNvSpPr/>
          <p:nvPr/>
        </p:nvSpPr>
        <p:spPr>
          <a:xfrm>
            <a:off x="683568" y="4933376"/>
            <a:ext cx="1656184" cy="504056"/>
          </a:xfrm>
          <a:prstGeom prst="rect">
            <a:avLst/>
          </a:prstGeom>
          <a:ln w="2540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hydrocarbons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7400216" y="652046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Lipids</a:t>
            </a:r>
            <a:endParaRPr lang="en-US" dirty="0"/>
          </a:p>
        </p:txBody>
      </p:sp>
      <p:sp>
        <p:nvSpPr>
          <p:cNvPr id="30" name="직사각형 29"/>
          <p:cNvSpPr/>
          <p:nvPr/>
        </p:nvSpPr>
        <p:spPr>
          <a:xfrm>
            <a:off x="2663788" y="1930049"/>
            <a:ext cx="1656184" cy="504056"/>
          </a:xfrm>
          <a:prstGeom prst="rect">
            <a:avLst/>
          </a:prstGeom>
          <a:ln w="2540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Kerogen</a:t>
            </a:r>
            <a:endParaRPr lang="en-US" dirty="0"/>
          </a:p>
        </p:txBody>
      </p:sp>
      <p:sp>
        <p:nvSpPr>
          <p:cNvPr id="32" name="직사각형 31"/>
          <p:cNvSpPr/>
          <p:nvPr/>
        </p:nvSpPr>
        <p:spPr>
          <a:xfrm>
            <a:off x="4731011" y="1930049"/>
            <a:ext cx="1656184" cy="504056"/>
          </a:xfrm>
          <a:prstGeom prst="rect">
            <a:avLst/>
          </a:prstGeom>
          <a:ln w="2540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Humic</a:t>
            </a:r>
            <a:r>
              <a:rPr lang="en-US" dirty="0" smtClean="0"/>
              <a:t>/</a:t>
            </a:r>
            <a:r>
              <a:rPr lang="en-US" dirty="0" err="1" smtClean="0"/>
              <a:t>fulvic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acids</a:t>
            </a:r>
            <a:endParaRPr lang="en-US" dirty="0"/>
          </a:p>
        </p:txBody>
      </p:sp>
      <p:sp>
        <p:nvSpPr>
          <p:cNvPr id="33" name="직사각형 32"/>
          <p:cNvSpPr/>
          <p:nvPr/>
        </p:nvSpPr>
        <p:spPr>
          <a:xfrm>
            <a:off x="6732240" y="1930049"/>
            <a:ext cx="1656184" cy="504056"/>
          </a:xfrm>
          <a:prstGeom prst="rect">
            <a:avLst/>
          </a:prstGeom>
          <a:ln w="2540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Humin</a:t>
            </a:r>
            <a:endParaRPr lang="en-US" dirty="0"/>
          </a:p>
        </p:txBody>
      </p:sp>
      <p:cxnSp>
        <p:nvCxnSpPr>
          <p:cNvPr id="54" name="꺾인 연결선 53"/>
          <p:cNvCxnSpPr>
            <a:stCxn id="3" idx="1"/>
          </p:cNvCxnSpPr>
          <p:nvPr/>
        </p:nvCxnSpPr>
        <p:spPr>
          <a:xfrm rot="10800000" flipV="1">
            <a:off x="2555776" y="1088740"/>
            <a:ext cx="1224136" cy="355394"/>
          </a:xfrm>
          <a:prstGeom prst="bentConnector3">
            <a:avLst>
              <a:gd name="adj1" fmla="val 99572"/>
            </a:avLst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꺾인 연결선 56"/>
          <p:cNvCxnSpPr>
            <a:stCxn id="4" idx="0"/>
          </p:cNvCxnSpPr>
          <p:nvPr/>
        </p:nvCxnSpPr>
        <p:spPr>
          <a:xfrm rot="5400000" flipH="1" flipV="1">
            <a:off x="2277508" y="678286"/>
            <a:ext cx="472698" cy="2004395"/>
          </a:xfrm>
          <a:prstGeom prst="bentConnector2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직선 연결선 58"/>
          <p:cNvCxnSpPr/>
          <p:nvPr/>
        </p:nvCxnSpPr>
        <p:spPr>
          <a:xfrm>
            <a:off x="3538721" y="1444134"/>
            <a:ext cx="0" cy="485915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꺾인 연결선 60"/>
          <p:cNvCxnSpPr>
            <a:stCxn id="3" idx="3"/>
          </p:cNvCxnSpPr>
          <p:nvPr/>
        </p:nvCxnSpPr>
        <p:spPr>
          <a:xfrm>
            <a:off x="5148064" y="1088740"/>
            <a:ext cx="1476165" cy="355394"/>
          </a:xfrm>
          <a:prstGeom prst="bentConnector3">
            <a:avLst>
              <a:gd name="adj1" fmla="val 100119"/>
            </a:avLst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꺾인 연결선 61"/>
          <p:cNvCxnSpPr/>
          <p:nvPr/>
        </p:nvCxnSpPr>
        <p:spPr>
          <a:xfrm rot="5400000" flipH="1" flipV="1">
            <a:off x="6345961" y="678286"/>
            <a:ext cx="472698" cy="2004395"/>
          </a:xfrm>
          <a:prstGeom prst="bentConnector2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직선 연결선 62"/>
          <p:cNvCxnSpPr/>
          <p:nvPr/>
        </p:nvCxnSpPr>
        <p:spPr>
          <a:xfrm>
            <a:off x="7584508" y="1444134"/>
            <a:ext cx="0" cy="485915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2099146" y="559713"/>
            <a:ext cx="1603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Extract w/ </a:t>
            </a:r>
          </a:p>
          <a:p>
            <a:r>
              <a:rPr lang="en-US" sz="1200" dirty="0" smtClean="0"/>
              <a:t>organic solvent CHCl</a:t>
            </a:r>
            <a:r>
              <a:rPr lang="en-US" sz="1200" baseline="-25000" dirty="0" smtClean="0"/>
              <a:t>3</a:t>
            </a:r>
            <a:endParaRPr lang="en-US" sz="1200" baseline="-25000" dirty="0"/>
          </a:p>
        </p:txBody>
      </p:sp>
      <p:sp>
        <p:nvSpPr>
          <p:cNvPr id="67" name="TextBox 66"/>
          <p:cNvSpPr txBox="1"/>
          <p:nvPr/>
        </p:nvSpPr>
        <p:spPr>
          <a:xfrm>
            <a:off x="6059587" y="605879"/>
            <a:ext cx="12650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Extract w/ </a:t>
            </a:r>
          </a:p>
          <a:p>
            <a:r>
              <a:rPr lang="en-US" sz="1200" dirty="0" smtClean="0"/>
              <a:t>base 0.1N </a:t>
            </a:r>
            <a:r>
              <a:rPr lang="en-US" sz="1200" dirty="0" err="1" smtClean="0"/>
              <a:t>NaOH</a:t>
            </a:r>
            <a:endParaRPr lang="en-US" sz="1200" dirty="0"/>
          </a:p>
        </p:txBody>
      </p:sp>
      <p:sp>
        <p:nvSpPr>
          <p:cNvPr id="68" name="TextBox 67"/>
          <p:cNvSpPr txBox="1"/>
          <p:nvPr/>
        </p:nvSpPr>
        <p:spPr>
          <a:xfrm>
            <a:off x="755576" y="1541983"/>
            <a:ext cx="6303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soluble</a:t>
            </a:r>
            <a:endParaRPr lang="en-US" sz="1200" baseline="-25000" dirty="0"/>
          </a:p>
        </p:txBody>
      </p:sp>
      <p:sp>
        <p:nvSpPr>
          <p:cNvPr id="69" name="TextBox 68"/>
          <p:cNvSpPr txBox="1"/>
          <p:nvPr/>
        </p:nvSpPr>
        <p:spPr>
          <a:xfrm>
            <a:off x="2711123" y="1548591"/>
            <a:ext cx="7505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insoluble</a:t>
            </a:r>
            <a:endParaRPr lang="en-US" sz="1200" baseline="-25000" dirty="0"/>
          </a:p>
        </p:txBody>
      </p:sp>
      <p:sp>
        <p:nvSpPr>
          <p:cNvPr id="70" name="TextBox 69"/>
          <p:cNvSpPr txBox="1"/>
          <p:nvPr/>
        </p:nvSpPr>
        <p:spPr>
          <a:xfrm>
            <a:off x="4805795" y="1555883"/>
            <a:ext cx="6303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soluble</a:t>
            </a:r>
            <a:endParaRPr lang="en-US" sz="1200" baseline="-25000" dirty="0"/>
          </a:p>
        </p:txBody>
      </p:sp>
      <p:sp>
        <p:nvSpPr>
          <p:cNvPr id="71" name="TextBox 70"/>
          <p:cNvSpPr txBox="1"/>
          <p:nvPr/>
        </p:nvSpPr>
        <p:spPr>
          <a:xfrm>
            <a:off x="6684354" y="1562491"/>
            <a:ext cx="7505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insoluble</a:t>
            </a:r>
            <a:endParaRPr lang="en-US" sz="1200" baseline="-25000" dirty="0"/>
          </a:p>
        </p:txBody>
      </p:sp>
      <p:cxnSp>
        <p:nvCxnSpPr>
          <p:cNvPr id="78" name="직선 화살표 연결선 77"/>
          <p:cNvCxnSpPr>
            <a:stCxn id="32" idx="2"/>
            <a:endCxn id="8" idx="0"/>
          </p:cNvCxnSpPr>
          <p:nvPr/>
        </p:nvCxnSpPr>
        <p:spPr>
          <a:xfrm flipH="1">
            <a:off x="4805795" y="2434105"/>
            <a:ext cx="753308" cy="117929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직선 화살표 연결선 79"/>
          <p:cNvCxnSpPr>
            <a:stCxn id="32" idx="2"/>
            <a:endCxn id="7" idx="0"/>
          </p:cNvCxnSpPr>
          <p:nvPr/>
        </p:nvCxnSpPr>
        <p:spPr>
          <a:xfrm>
            <a:off x="5559103" y="2434105"/>
            <a:ext cx="1047685" cy="1174915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4319972" y="2933218"/>
            <a:ext cx="6303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soluble</a:t>
            </a:r>
            <a:endParaRPr lang="en-US" sz="1200" baseline="-25000" dirty="0"/>
          </a:p>
        </p:txBody>
      </p:sp>
      <p:sp>
        <p:nvSpPr>
          <p:cNvPr id="83" name="TextBox 82"/>
          <p:cNvSpPr txBox="1"/>
          <p:nvPr/>
        </p:nvSpPr>
        <p:spPr>
          <a:xfrm>
            <a:off x="6266938" y="2883062"/>
            <a:ext cx="7505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insoluble</a:t>
            </a:r>
            <a:endParaRPr lang="en-US" sz="1200" baseline="-25000" dirty="0"/>
          </a:p>
        </p:txBody>
      </p:sp>
      <p:sp>
        <p:nvSpPr>
          <p:cNvPr id="84" name="TextBox 83"/>
          <p:cNvSpPr txBox="1"/>
          <p:nvPr/>
        </p:nvSpPr>
        <p:spPr>
          <a:xfrm>
            <a:off x="5258624" y="3005096"/>
            <a:ext cx="7825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0.1N </a:t>
            </a:r>
            <a:r>
              <a:rPr lang="en-US" sz="1200" dirty="0" err="1" smtClean="0"/>
              <a:t>HCl</a:t>
            </a:r>
            <a:endParaRPr lang="en-US" sz="1200" baseline="-25000" dirty="0"/>
          </a:p>
        </p:txBody>
      </p:sp>
      <p:cxnSp>
        <p:nvCxnSpPr>
          <p:cNvPr id="86" name="직선 연결선 85"/>
          <p:cNvCxnSpPr>
            <a:stCxn id="4" idx="2"/>
            <a:endCxn id="5" idx="0"/>
          </p:cNvCxnSpPr>
          <p:nvPr/>
        </p:nvCxnSpPr>
        <p:spPr>
          <a:xfrm flipH="1">
            <a:off x="1511659" y="2420888"/>
            <a:ext cx="1" cy="502706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꺾인 연결선 87"/>
          <p:cNvCxnSpPr/>
          <p:nvPr/>
        </p:nvCxnSpPr>
        <p:spPr>
          <a:xfrm rot="16200000" flipH="1">
            <a:off x="1827897" y="2572703"/>
            <a:ext cx="1224951" cy="921320"/>
          </a:xfrm>
          <a:prstGeom prst="bentConnector3">
            <a:avLst>
              <a:gd name="adj1" fmla="val 26927"/>
            </a:avLst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직선 화살표 연결선 89"/>
          <p:cNvCxnSpPr>
            <a:stCxn id="6" idx="2"/>
            <a:endCxn id="10" idx="0"/>
          </p:cNvCxnSpPr>
          <p:nvPr/>
        </p:nvCxnSpPr>
        <p:spPr>
          <a:xfrm flipH="1">
            <a:off x="1511660" y="4149895"/>
            <a:ext cx="1047831" cy="78348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직선 화살표 연결선 92"/>
          <p:cNvCxnSpPr>
            <a:endCxn id="9" idx="0"/>
          </p:cNvCxnSpPr>
          <p:nvPr/>
        </p:nvCxnSpPr>
        <p:spPr>
          <a:xfrm>
            <a:off x="2577038" y="4149895"/>
            <a:ext cx="1143217" cy="775622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1099967" y="5517232"/>
            <a:ext cx="72648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aromatic</a:t>
            </a:r>
          </a:p>
          <a:p>
            <a:r>
              <a:rPr lang="en-US" sz="1200" dirty="0" smtClean="0"/>
              <a:t>fatty</a:t>
            </a:r>
          </a:p>
          <a:p>
            <a:r>
              <a:rPr lang="en-US" sz="1200" dirty="0" smtClean="0"/>
              <a:t>aliphatic</a:t>
            </a:r>
          </a:p>
          <a:p>
            <a:r>
              <a:rPr lang="en-US" sz="1200" dirty="0" smtClean="0"/>
              <a:t>etc.</a:t>
            </a:r>
          </a:p>
          <a:p>
            <a:endParaRPr lang="en-US" sz="1200" baseline="-25000" dirty="0"/>
          </a:p>
        </p:txBody>
      </p:sp>
      <p:sp>
        <p:nvSpPr>
          <p:cNvPr id="96" name="TextBox 95"/>
          <p:cNvSpPr txBox="1"/>
          <p:nvPr/>
        </p:nvSpPr>
        <p:spPr>
          <a:xfrm>
            <a:off x="3357014" y="5517231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resins</a:t>
            </a:r>
          </a:p>
        </p:txBody>
      </p:sp>
    </p:spTree>
    <p:extLst>
      <p:ext uri="{BB962C8B-B14F-4D97-AF65-F5344CB8AC3E}">
        <p14:creationId xmlns:p14="http://schemas.microsoft.com/office/powerpoint/2010/main" val="6995576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OceanAgroLLC.com/wp-content/uploads/2012/06/Scheme-for-isolation-of-humic-substances-from-soils_Color-coded_v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620688"/>
            <a:ext cx="6048639" cy="5017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2502007" y="5805264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http://dirtmd.com/standard-humic-acid-testing-protocols-a-review/</a:t>
            </a:r>
          </a:p>
        </p:txBody>
      </p:sp>
    </p:spTree>
    <p:extLst>
      <p:ext uri="{BB962C8B-B14F-4D97-AF65-F5344CB8AC3E}">
        <p14:creationId xmlns:p14="http://schemas.microsoft.com/office/powerpoint/2010/main" val="29174651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861369"/>
            <a:ext cx="6453396" cy="3831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1115616" y="5085184"/>
            <a:ext cx="29867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http://karnet.up.wroc.pl/~weber/ekstrak2.htm</a:t>
            </a:r>
          </a:p>
        </p:txBody>
      </p:sp>
    </p:spTree>
    <p:extLst>
      <p:ext uri="{BB962C8B-B14F-4D97-AF65-F5344CB8AC3E}">
        <p14:creationId xmlns:p14="http://schemas.microsoft.com/office/powerpoint/2010/main" val="26773610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모듈">
  <a:themeElements>
    <a:clrScheme name="모듈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 클래식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모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811</TotalTime>
  <Words>304</Words>
  <Application>Microsoft Office PowerPoint</Application>
  <PresentationFormat>화면 슬라이드 쇼(4:3)</PresentationFormat>
  <Paragraphs>113</Paragraphs>
  <Slides>10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1" baseType="lpstr">
      <vt:lpstr>모듈</vt:lpstr>
      <vt:lpstr>Ch.3 탄소 순환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Geochemistry &amp; Lab</dc:title>
  <dc:creator>user</dc:creator>
  <cp:lastModifiedBy>jyy</cp:lastModifiedBy>
  <cp:revision>61</cp:revision>
  <dcterms:created xsi:type="dcterms:W3CDTF">2012-03-04T11:34:30Z</dcterms:created>
  <dcterms:modified xsi:type="dcterms:W3CDTF">2015-04-03T02:54:45Z</dcterms:modified>
</cp:coreProperties>
</file>